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  <p:sldMasterId id="2147483744" r:id="rId6"/>
    <p:sldMasterId id="2147483778" r:id="rId7"/>
  </p:sldMasterIdLst>
  <p:notesMasterIdLst>
    <p:notesMasterId r:id="rId27"/>
  </p:notesMasterIdLst>
  <p:handoutMasterIdLst>
    <p:handoutMasterId r:id="rId28"/>
  </p:handoutMasterIdLst>
  <p:sldIdLst>
    <p:sldId id="266" r:id="rId8"/>
    <p:sldId id="312" r:id="rId9"/>
    <p:sldId id="321" r:id="rId10"/>
    <p:sldId id="388" r:id="rId11"/>
    <p:sldId id="389" r:id="rId12"/>
    <p:sldId id="398" r:id="rId13"/>
    <p:sldId id="399" r:id="rId14"/>
    <p:sldId id="400" r:id="rId15"/>
    <p:sldId id="401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87" r:id="rId25"/>
    <p:sldId id="314" r:id="rId26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beth Reales" initials="LR" lastIdx="10" clrIdx="0">
    <p:extLst>
      <p:ext uri="{19B8F6BF-5375-455C-9EA6-DF929625EA0E}">
        <p15:presenceInfo xmlns:p15="http://schemas.microsoft.com/office/powerpoint/2012/main" userId="S-1-5-21-2311749700-208359332-186805354-545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99B"/>
    <a:srgbClr val="EFFBC5"/>
    <a:srgbClr val="0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9" autoAdjust="0"/>
    <p:restoredTop sz="88016" autoAdjust="0"/>
  </p:normalViewPr>
  <p:slideViewPr>
    <p:cSldViewPr snapToGrid="0" snapToObjects="1">
      <p:cViewPr varScale="1">
        <p:scale>
          <a:sx n="72" d="100"/>
          <a:sy n="72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4B-4E9F-AE39-4BB63C390C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4B-4E9F-AE39-4BB63C390C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4B-4E9F-AE39-4BB63C390C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4B-4E9F-AE39-4BB63C390C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Prefer not to say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0.68</c:v>
                </c:pt>
                <c:pt idx="1">
                  <c:v>0.2</c:v>
                </c:pt>
                <c:pt idx="2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4B-4E9F-AE39-4BB63C390CB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C6-4A07-B83E-82028CCCBD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C6-4A07-B83E-82028CCCBD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C6-4A07-B83E-82028CCCBD3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C6-4A07-B83E-82028CCCBD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C6-4A07-B83E-82028CCC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Satisfactory</a:t>
            </a:r>
            <a:r>
              <a:rPr lang="en-US" baseline="0"/>
              <a:t> with current system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02868395894094"/>
          <c:y val="0.16702368698843439"/>
          <c:w val="0.83765295108529203"/>
          <c:h val="0.7607608423947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0.08</c:v>
                </c:pt>
                <c:pt idx="1">
                  <c:v>0.12</c:v>
                </c:pt>
                <c:pt idx="2">
                  <c:v>0.15</c:v>
                </c:pt>
                <c:pt idx="3">
                  <c:v>0.35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7-42C7-BBF3-6B29CF8FDF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91840592"/>
        <c:axId val="791839344"/>
      </c:barChart>
      <c:catAx>
        <c:axId val="791840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39344"/>
        <c:crosses val="autoZero"/>
        <c:auto val="1"/>
        <c:lblAlgn val="ctr"/>
        <c:lblOffset val="100"/>
        <c:noMultiLvlLbl val="0"/>
      </c:catAx>
      <c:valAx>
        <c:axId val="79183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4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Security Issues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46-415B-A51B-ECACCA47F4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546-415B-A51B-ECACCA47F4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46-415B-A51B-ECACCA47F40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Usability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EE-4EE9-8D42-4FCB777F39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EE-4EE9-8D42-4FCB777F39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EE-4EE9-8D42-4FCB777F39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Maybe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</c:v>
                </c:pt>
                <c:pt idx="1">
                  <c:v>0.2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EE-4EE9-8D42-4FCB777F3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0.35</c:v>
                </c:pt>
                <c:pt idx="1">
                  <c:v>0.1</c:v>
                </c:pt>
                <c:pt idx="2">
                  <c:v>0.18</c:v>
                </c:pt>
                <c:pt idx="3">
                  <c:v>0.12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4-4C06-95EC-EACF336329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2291040"/>
        <c:axId val="782286880"/>
      </c:barChart>
      <c:catAx>
        <c:axId val="7822910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286880"/>
        <c:crosses val="autoZero"/>
        <c:auto val="1"/>
        <c:lblAlgn val="ctr"/>
        <c:lblOffset val="100"/>
        <c:noMultiLvlLbl val="0"/>
      </c:catAx>
      <c:valAx>
        <c:axId val="782286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29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B1806-EBE7-EC4D-9A0B-8D3D8F0D23FA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EAB0-7735-854D-A1AE-94FE3459A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75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6B8CB-0446-C348-A340-CC52F9C7456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50F1-3488-F448-B2D1-784BED3E6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yourself: Name, Specialization, Semester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50F1-3488-F448-B2D1-784BED3E68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57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36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77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7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42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50F1-3488-F448-B2D1-784BED3E68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50F1-3488-F448-B2D1-784BED3E68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5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 business process is a collection of activities that takes one or more kind of input and creates an output, such as a report or forecast, that is of value to the customer.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150F1-3488-F448-B2D1-784BED3E68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0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11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43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321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18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brief introduction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2150F1-3488-F448-B2D1-784BED3E68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10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06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3F6D13-0900-C346-87F1-3B6C4CA526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" y="1"/>
            <a:ext cx="914278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1209413"/>
            <a:ext cx="4293257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367270"/>
            <a:ext cx="3564000" cy="157227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</a:t>
            </a:r>
            <a:br>
              <a:rPr lang="en-GB" noProof="0"/>
            </a:br>
            <a:r>
              <a:rPr lang="en-GB" noProof="0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2939546"/>
            <a:ext cx="3564000" cy="2399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808675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908159"/>
            <a:ext cx="603000" cy="15534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1063506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285673"/>
            <a:ext cx="603000" cy="3268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987014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3139521"/>
            <a:ext cx="4293257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3297377"/>
            <a:ext cx="3564000" cy="157227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</a:t>
            </a:r>
            <a:br>
              <a:rPr lang="en-GB" noProof="0"/>
            </a:br>
            <a:r>
              <a:rPr lang="en-GB" noProof="0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4869654"/>
            <a:ext cx="3564000" cy="2399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738783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838267"/>
            <a:ext cx="603000" cy="15534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993613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15781"/>
            <a:ext cx="603000" cy="3268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143479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BA844-5DCA-9F4B-B792-ACF962F90B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360E9-60EC-EB4F-ACC1-49A7A2B1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68C3-47E3-4DDA-B3B8-1CC8819E2760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9B9F0-E59A-4944-8E9E-30EA7B79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5CEB3A-A4B8-5B45-A53D-2CCECD926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0FC891F-1A68-824D-90D6-214E3BFED9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046CA3-B619-45FE-BF32-3D9B3732F803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B717B8-90EE-0F43-9461-CA680C10B9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BDE90A9-163B-5D42-BC93-D19CFFC91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36995"/>
            <a:ext cx="61380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25518E-D06B-D24F-87D2-BD72A9788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17AE-1FB4-4CBD-B0B1-261F1F842135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436995"/>
            <a:ext cx="61380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61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55005-8A3B-F041-842B-2923A7598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BE86-943B-449C-A5B9-4EC1068BA68D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36995"/>
            <a:ext cx="710961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440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41CC2-4E1E-884F-82B0-4C372514C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0FC891F-1A68-824D-90D6-214E3BFED9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BEA532-5548-452C-A4C8-B308C240568B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B717B8-90EE-0F43-9461-CA680C10B9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BDE90A9-163B-5D42-BC93-D19CFFC91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436995"/>
            <a:ext cx="3420000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0132" y="1436995"/>
            <a:ext cx="3419868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75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4E9E7B-B376-4946-8E65-85B399E1D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AAE5E-2293-445C-9806-1EA1FFA90FCC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36995"/>
            <a:ext cx="3420005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60132" y="1436995"/>
            <a:ext cx="34202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7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1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1458D-4D9E-DE42-96D2-EB1BC9E74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D6280-8F44-1248-A594-379C1AA5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4B8-74C7-43F7-AF4B-2B5DF7C213EB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F2196-8407-C340-A36C-E6A42DA2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4B1B4-E7AD-D242-A675-E3B05F43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11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590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632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83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74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463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226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060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816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0E35C-A99D-3140-85E5-B0056B54E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D54A1-8F7C-DF47-B96C-2647FF03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B9D0B-EDB3-4909-B32A-21BB0FB6D59E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DF5AA-D3D6-A548-885B-14FC97E0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8CC3A-10FF-AF48-9F5F-C9530A3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391785"/>
            <a:ext cx="6138069" cy="46292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>
                <a:solidFill>
                  <a:schemeClr val="bg1"/>
                </a:solidFill>
                <a:effectLst/>
              </a:defRPr>
            </a:lvl1pPr>
            <a:lvl2pPr marL="135000" indent="0">
              <a:buNone/>
              <a:defRPr sz="2000"/>
            </a:lvl2pPr>
            <a:lvl3pPr marL="270000" indent="0">
              <a:buNone/>
              <a:defRPr sz="2000"/>
            </a:lvl3pPr>
            <a:lvl4pPr marL="405000" indent="0">
              <a:buNone/>
              <a:defRPr sz="2000"/>
            </a:lvl4pPr>
            <a:lvl5pPr marL="540000" indent="0">
              <a:buNone/>
              <a:defRPr sz="2000"/>
            </a:lvl5pPr>
          </a:lstStyle>
          <a:p>
            <a:pPr lvl="0"/>
            <a:r>
              <a:rPr lang="en-GB" noProof="0" dirty="0" err="1"/>
              <a:t>www.bu.nl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49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50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3F6D13-0900-C346-87F1-3B6C4CA526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" y="1"/>
            <a:ext cx="9142783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1209413"/>
            <a:ext cx="4293257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367270"/>
            <a:ext cx="3564000" cy="157227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</a:t>
            </a:r>
            <a:br>
              <a:rPr lang="en-GB" noProof="0"/>
            </a:br>
            <a:r>
              <a:rPr lang="en-GB" noProof="0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2939546"/>
            <a:ext cx="3564000" cy="2399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808675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908159"/>
            <a:ext cx="603000" cy="15534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1063506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285673"/>
            <a:ext cx="603000" cy="3268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848186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3139521"/>
            <a:ext cx="4293257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3297377"/>
            <a:ext cx="3564000" cy="157227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235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</a:t>
            </a:r>
            <a:br>
              <a:rPr lang="en-GB" noProof="0"/>
            </a:br>
            <a:r>
              <a:rPr lang="en-GB" noProof="0"/>
              <a:t>up to </a:t>
            </a:r>
            <a:br>
              <a:rPr lang="en-GB" noProof="0"/>
            </a:br>
            <a:r>
              <a:rPr lang="en-GB" noProof="0"/>
              <a:t>three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0" y="4869654"/>
            <a:ext cx="3564000" cy="2399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2738783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1350" dirty="0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2838267"/>
            <a:ext cx="603000" cy="15534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2993613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15781"/>
            <a:ext cx="603000" cy="32687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65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35000" indent="0" algn="ctr">
              <a:buFontTx/>
              <a:buNone/>
              <a:defRPr/>
            </a:lvl2pPr>
            <a:lvl3pPr marL="270000" indent="0" algn="ctr">
              <a:buFontTx/>
              <a:buNone/>
              <a:defRPr/>
            </a:lvl3pPr>
            <a:lvl4pPr marL="405000" indent="0" algn="ctr">
              <a:buFontTx/>
              <a:buNone/>
              <a:defRPr/>
            </a:lvl4pPr>
            <a:lvl5pPr marL="540000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763546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BA844-5DCA-9F4B-B792-ACF962F90B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360E9-60EC-EB4F-ACC1-49A7A2B1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368C3-47E3-4DDA-B3B8-1CC8819E2760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9B9F0-E59A-4944-8E9E-30EA7B79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30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5CEB3A-A4B8-5B45-A53D-2CCECD926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0FC891F-1A68-824D-90D6-214E3BFED9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046CA3-B619-45FE-BF32-3D9B3732F803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B717B8-90EE-0F43-9461-CA680C10B9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BDE90A9-163B-5D42-BC93-D19CFFC91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0D786C-DA4C-2746-A899-02E5FA576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9988" y="1436995"/>
            <a:ext cx="61380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8AB67E-CD9E-5C42-88EC-4BF24E5EC0F9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32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25518E-D06B-D24F-87D2-BD72A9788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17AE-1FB4-4CBD-B0B1-261F1F842135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436995"/>
            <a:ext cx="61380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10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55005-8A3B-F041-842B-2923A7598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BE86-943B-449C-A5B9-4EC1068BA68D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36995"/>
            <a:ext cx="710961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B5BBBC-48DE-D445-8E65-4EA81EBCA951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7147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41CC2-4E1E-884F-82B0-4C372514C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up to two lines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30FC891F-1A68-824D-90D6-214E3BFED9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DBEA532-5548-452C-A4C8-B308C240568B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B717B8-90EE-0F43-9461-CA680C10B9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BDE90A9-163B-5D42-BC93-D19CFFC912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70000" y="1436995"/>
            <a:ext cx="3420000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8606-2954-9F46-8105-2E84A6CBB0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0132" y="1436995"/>
            <a:ext cx="3419868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20172-B76C-5A46-A28E-06AEF38BC38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46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with images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4E9E7B-B376-4946-8E65-85B399E1D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7" y="95986"/>
            <a:ext cx="7110013" cy="542316"/>
          </a:xfrm>
        </p:spPr>
        <p:txBody>
          <a:bodyPr/>
          <a:lstStyle/>
          <a:p>
            <a:r>
              <a:rPr lang="en-GB" noProof="0"/>
              <a:t>Title one 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C4378-D212-2A49-A8EF-63C2B3F2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AAE5E-2293-445C-9806-1EA1FFA90FCC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DFF7-D98D-D24A-8AB2-FC3DD68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F1F15-91B1-9B46-9AAD-0549D8F6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C25D0-2934-914F-8E24-94717EA2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7" y="639481"/>
            <a:ext cx="7109613" cy="54231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</a:defRPr>
            </a:lvl1pPr>
            <a:lvl2pPr marL="135000" indent="0">
              <a:lnSpc>
                <a:spcPct val="100000"/>
              </a:lnSpc>
              <a:buNone/>
              <a:defRPr sz="2000"/>
            </a:lvl2pPr>
            <a:lvl3pPr marL="270000" indent="0">
              <a:lnSpc>
                <a:spcPct val="100000"/>
              </a:lnSpc>
              <a:buNone/>
              <a:defRPr sz="2000"/>
            </a:lvl3pPr>
            <a:lvl4pPr marL="405000" indent="0">
              <a:lnSpc>
                <a:spcPct val="100000"/>
              </a:lnSpc>
              <a:buNone/>
              <a:defRPr sz="2000"/>
            </a:lvl4pPr>
            <a:lvl5pPr marL="5400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E607D-AAFB-2040-9849-BDE26B942BB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69988" y="1436995"/>
            <a:ext cx="3420005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C1C21E-5DEB-2142-BD20-E336637C0EB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60132" y="1436995"/>
            <a:ext cx="3420269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FACFB4-7665-FA4B-83A4-18C18AAF7A4B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3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1458D-4D9E-DE42-96D2-EB1BC9E74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D6280-8F44-1248-A594-379C1AA5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4B8-74C7-43F7-AF4B-2B5DF7C213EB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F2196-8407-C340-A36C-E6A42DA2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4B1B4-E7AD-D242-A675-E3B05F43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66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ilt Environ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64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ci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7708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m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493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555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isure &amp; Ev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0456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0002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1598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299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0E35C-A99D-3140-85E5-B0056B54E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" y="0"/>
            <a:ext cx="9142783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D54A1-8F7C-DF47-B96C-2647FF03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B9D0B-EDB3-4909-B32A-21BB0FB6D59E}" type="datetime4">
              <a:rPr lang="en-US" smtClean="0">
                <a:solidFill>
                  <a:srgbClr val="FFFFFF"/>
                </a:solidFill>
              </a:rPr>
              <a:pPr/>
              <a:t>January 12, 2022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DF5AA-D3D6-A548-885B-14FC97E0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Planning WK2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8CC3A-10FF-AF48-9F5F-C9530A3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1B0-C4CD-1546-9E62-A4249094014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97F8A4-F120-7E4F-ABAB-A6E9D4D041E3}"/>
              </a:ext>
            </a:extLst>
          </p:cNvPr>
          <p:cNvCxnSpPr>
            <a:cxnSpLocks/>
          </p:cNvCxnSpPr>
          <p:nvPr userDrawn="1"/>
        </p:nvCxnSpPr>
        <p:spPr>
          <a:xfrm>
            <a:off x="1169988" y="1199815"/>
            <a:ext cx="7974013" cy="0"/>
          </a:xfrm>
          <a:prstGeom prst="line">
            <a:avLst/>
          </a:prstGeom>
          <a:ln w="12700">
            <a:gradFill>
              <a:gsLst>
                <a:gs pos="90000">
                  <a:schemeClr val="bg1"/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D78989F8-DA85-C941-8E83-240102BD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70B0AC-E2B1-434B-A906-B7A3D503A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9988" y="1391785"/>
            <a:ext cx="6138069" cy="462920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>
                <a:solidFill>
                  <a:schemeClr val="bg1"/>
                </a:solidFill>
                <a:effectLst/>
              </a:defRPr>
            </a:lvl1pPr>
            <a:lvl2pPr marL="135000" indent="0">
              <a:buNone/>
              <a:defRPr sz="2000"/>
            </a:lvl2pPr>
            <a:lvl3pPr marL="270000" indent="0">
              <a:buNone/>
              <a:defRPr sz="2000"/>
            </a:lvl3pPr>
            <a:lvl4pPr marL="405000" indent="0">
              <a:buNone/>
              <a:defRPr sz="2000"/>
            </a:lvl4pPr>
            <a:lvl5pPr marL="540000" indent="0">
              <a:buNone/>
              <a:defRPr sz="2000"/>
            </a:lvl5pPr>
          </a:lstStyle>
          <a:p>
            <a:pPr lvl="0"/>
            <a:r>
              <a:rPr lang="en-GB" noProof="0" dirty="0" err="1"/>
              <a:t>www.bu.nl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4839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blipFill dpi="0" rotWithShape="1">
          <a:blip r:embed="rId2">
            <a:lum/>
          </a:blip>
          <a:srcRect/>
          <a:stretch>
            <a:fillRect l="33000" t="55000" r="33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1209414"/>
            <a:ext cx="7875450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507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437220"/>
            <a:ext cx="7089900" cy="1466469"/>
          </a:xfrm>
        </p:spPr>
        <p:txBody>
          <a:bodyPr anchor="t" anchorCtr="0"/>
          <a:lstStyle>
            <a:lvl1pPr algn="l">
              <a:lnSpc>
                <a:spcPts val="2851"/>
              </a:lnSpc>
              <a:defRPr sz="2701" b="0" i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 dirty="0"/>
              <a:t>Title</a:t>
            </a:r>
            <a:br>
              <a:rPr lang="en-GB" noProof="0" dirty="0"/>
            </a:br>
            <a:r>
              <a:rPr lang="en-GB" noProof="0" dirty="0"/>
              <a:t> 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1" y="2903688"/>
            <a:ext cx="7089901" cy="4007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58" indent="0" algn="ctr">
              <a:buNone/>
              <a:defRPr sz="1125"/>
            </a:lvl2pPr>
            <a:lvl3pPr marL="514316" indent="0" algn="ctr">
              <a:buNone/>
              <a:defRPr sz="1013"/>
            </a:lvl3pPr>
            <a:lvl4pPr marL="771474" indent="0" algn="ctr">
              <a:buNone/>
              <a:defRPr sz="900"/>
            </a:lvl4pPr>
            <a:lvl5pPr marL="1028632" indent="0" algn="ctr">
              <a:buNone/>
              <a:defRPr sz="900"/>
            </a:lvl5pPr>
            <a:lvl6pPr marL="1285789" indent="0" algn="ctr">
              <a:buNone/>
              <a:defRPr sz="900"/>
            </a:lvl6pPr>
            <a:lvl7pPr marL="1542948" indent="0" algn="ctr">
              <a:buNone/>
              <a:defRPr sz="900"/>
            </a:lvl7pPr>
            <a:lvl8pPr marL="1800105" indent="0" algn="ctr">
              <a:buNone/>
              <a:defRPr sz="900"/>
            </a:lvl8pPr>
            <a:lvl9pPr marL="2057263" indent="0" algn="ctr">
              <a:buNone/>
              <a:defRPr sz="900"/>
            </a:lvl9pPr>
          </a:lstStyle>
          <a:p>
            <a:r>
              <a:rPr lang="en-GB" noProof="0" dirty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808675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507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908160"/>
            <a:ext cx="603000" cy="1553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488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1063507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285675"/>
            <a:ext cx="603000" cy="32687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488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308768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123729" y="6624638"/>
            <a:ext cx="4968875" cy="233362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60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17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modelstijlen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181334" y="6296754"/>
            <a:ext cx="4679950" cy="233362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67626" y="6319838"/>
            <a:ext cx="1019175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929DEAF-9AA6-4BF5-8595-9CDACD6D1C35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323528" y="6320342"/>
            <a:ext cx="1051466" cy="4195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5800"/>
            <a:fld id="{993221B0-C4CD-1546-9E62-A4249094014D}" type="slidenum">
              <a:rPr lang="en-GB" sz="1350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247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562100"/>
            <a:ext cx="9144000" cy="4756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2026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1" b="0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12360" y="6400800"/>
            <a:ext cx="802432" cy="457200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D4727057-4552-478A-8626-8363CA37BFEC}" type="slidenum">
              <a:rPr lang="nl-N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395536" y="6356176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sz="825"/>
            </a:lvl1pPr>
          </a:lstStyle>
          <a:p>
            <a:pPr defTabSz="685800">
              <a:defRPr/>
            </a:pPr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2699792" y="6356176"/>
            <a:ext cx="3657600" cy="228600"/>
          </a:xfrm>
        </p:spPr>
        <p:txBody>
          <a:bodyPr/>
          <a:lstStyle>
            <a:lvl1pPr>
              <a:defRPr sz="675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97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71601"/>
            <a:ext cx="8915400" cy="495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2026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534401" y="292100"/>
            <a:ext cx="550863" cy="127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2026">
              <a:solidFill>
                <a:srgbClr val="FFFFFF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829550" cy="9144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A216B-DDCB-459D-A243-6578A55CC9F5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334918"/>
            <a:ext cx="1273126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endParaRPr lang="nl-NL" sz="1350">
              <a:solidFill>
                <a:srgbClr val="000000"/>
              </a:solidFill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686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65250"/>
            <a:ext cx="8847138" cy="495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2026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8534401" y="292100"/>
            <a:ext cx="550863" cy="127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en-US" sz="2026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1" b="0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4368" y="6284168"/>
            <a:ext cx="648072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27057-4552-478A-8626-8363CA37BFEC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>
              <a:solidFill>
                <a:srgbClr val="000000"/>
              </a:solidFill>
            </a:endParaRPr>
          </a:p>
        </p:txBody>
      </p:sp>
      <p:sp>
        <p:nvSpPr>
          <p:cNvPr id="8" name="Tijdelijke aanduiding voor inhoud 2"/>
          <p:cNvSpPr>
            <a:spLocks noGrp="1"/>
          </p:cNvSpPr>
          <p:nvPr>
            <p:ph idx="1"/>
          </p:nvPr>
        </p:nvSpPr>
        <p:spPr>
          <a:xfrm>
            <a:off x="539750" y="1700213"/>
            <a:ext cx="8064500" cy="4392612"/>
          </a:xfrm>
        </p:spPr>
        <p:txBody>
          <a:bodyPr/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modelstijlen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nl-NL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0932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endParaRPr lang="nl-NL" sz="1350" dirty="0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309320"/>
            <a:ext cx="3657600" cy="457200"/>
          </a:xfrm>
        </p:spPr>
        <p:txBody>
          <a:bodyPr/>
          <a:lstStyle>
            <a:lvl1pPr>
              <a:defRPr sz="675"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253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423B9674-CC65-475D-88C7-08E4FA3D5E3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620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image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851D6-9C74-7740-B56D-F73FB51EB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" y="0"/>
            <a:ext cx="9142783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E0B0A0E-432C-E84D-A6C3-15684529D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24267"/>
            <a:ext cx="7002462" cy="1091880"/>
          </a:xfrm>
        </p:spPr>
        <p:txBody>
          <a:bodyPr/>
          <a:lstStyle/>
          <a:p>
            <a:r>
              <a:rPr lang="en-GB" noProof="0" dirty="0"/>
              <a:t>Title one 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4860E1-64F3-7E48-AA60-BB89648739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69988" y="1436995"/>
            <a:ext cx="7002463" cy="4583992"/>
          </a:xfrm>
        </p:spPr>
        <p:txBody>
          <a:bodyPr/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5C7522-4134-4C45-9335-F7F32CE94A56}"/>
              </a:ext>
            </a:extLst>
          </p:cNvPr>
          <p:cNvCxnSpPr>
            <a:cxnSpLocks/>
          </p:cNvCxnSpPr>
          <p:nvPr userDrawn="1"/>
        </p:nvCxnSpPr>
        <p:spPr>
          <a:xfrm>
            <a:off x="1169989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6284049"/>
            <a:ext cx="1051466" cy="370936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998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with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25518E-D06B-D24F-87D2-BD72A9788F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BDD07-4A36-8844-9A21-E5EE3049A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8" y="24266"/>
            <a:ext cx="7002463" cy="1091880"/>
          </a:xfrm>
        </p:spPr>
        <p:txBody>
          <a:bodyPr/>
          <a:lstStyle/>
          <a:p>
            <a:r>
              <a:rPr lang="en-GB" noProof="0" dirty="0"/>
              <a:t>Title one line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044341-A1D2-834F-9329-7F39DC275D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9988" y="1436995"/>
            <a:ext cx="7002462" cy="4583992"/>
          </a:xfr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F5878-D7EB-BB4A-A8D9-0A63984AF2B4}"/>
              </a:ext>
            </a:extLst>
          </p:cNvPr>
          <p:cNvCxnSpPr>
            <a:cxnSpLocks/>
          </p:cNvCxnSpPr>
          <p:nvPr userDrawn="1"/>
        </p:nvCxnSpPr>
        <p:spPr>
          <a:xfrm>
            <a:off x="1169989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6284049"/>
            <a:ext cx="1051466" cy="370936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918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text"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BA844-5DCA-9F4B-B792-ACF962F90B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" y="0"/>
            <a:ext cx="91427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1793AD-AC69-4F4F-9BC1-4B0F0A85A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9989" y="17094"/>
            <a:ext cx="7002462" cy="1103830"/>
          </a:xfrm>
        </p:spPr>
        <p:txBody>
          <a:bodyPr/>
          <a:lstStyle/>
          <a:p>
            <a:r>
              <a:rPr lang="en-GB" noProof="0" dirty="0"/>
              <a:t>Title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E8A805-4A08-9F49-8318-77125BD44AE6}"/>
              </a:ext>
            </a:extLst>
          </p:cNvPr>
          <p:cNvCxnSpPr>
            <a:cxnSpLocks/>
          </p:cNvCxnSpPr>
          <p:nvPr userDrawn="1"/>
        </p:nvCxnSpPr>
        <p:spPr>
          <a:xfrm>
            <a:off x="1169989" y="1199815"/>
            <a:ext cx="7974013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100000"/>
                  </a:schemeClr>
                </a:gs>
                <a:gs pos="90000">
                  <a:schemeClr val="accent1">
                    <a:lumMod val="100000"/>
                  </a:schemeClr>
                </a:gs>
                <a:gs pos="100000">
                  <a:schemeClr val="accent1">
                    <a:alpha val="0"/>
                    <a:lumMod val="10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926" y="6270116"/>
            <a:ext cx="1051466" cy="370936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fld id="{993221B0-C4CD-1546-9E62-A4249094014D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593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blipFill dpi="0" rotWithShape="1">
          <a:blip r:embed="rId2">
            <a:lum/>
          </a:blip>
          <a:srcRect/>
          <a:stretch>
            <a:fillRect l="33000" t="55000" r="33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393A3C-B6F0-1E48-9E2D-73D185B10513}"/>
              </a:ext>
            </a:extLst>
          </p:cNvPr>
          <p:cNvSpPr>
            <a:spLocks noChangeAspect="1"/>
          </p:cNvSpPr>
          <p:nvPr userDrawn="1"/>
        </p:nvSpPr>
        <p:spPr>
          <a:xfrm>
            <a:off x="297000" y="1209414"/>
            <a:ext cx="7875450" cy="228046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507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73000" y="1437220"/>
            <a:ext cx="7089900" cy="1466469"/>
          </a:xfrm>
        </p:spPr>
        <p:txBody>
          <a:bodyPr anchor="t" anchorCtr="0"/>
          <a:lstStyle>
            <a:lvl1pPr algn="l">
              <a:lnSpc>
                <a:spcPts val="2851"/>
              </a:lnSpc>
              <a:defRPr sz="2701" b="0" i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noProof="0" dirty="0"/>
              <a:t>Title</a:t>
            </a:r>
            <a:br>
              <a:rPr lang="en-GB" noProof="0" dirty="0"/>
            </a:br>
            <a:r>
              <a:rPr lang="en-GB" noProof="0" dirty="0"/>
              <a:t> up to two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3001" y="2903688"/>
            <a:ext cx="7089901" cy="4007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58" indent="0" algn="ctr">
              <a:buNone/>
              <a:defRPr sz="1125"/>
            </a:lvl2pPr>
            <a:lvl3pPr marL="514316" indent="0" algn="ctr">
              <a:buNone/>
              <a:defRPr sz="1013"/>
            </a:lvl3pPr>
            <a:lvl4pPr marL="771474" indent="0" algn="ctr">
              <a:buNone/>
              <a:defRPr sz="900"/>
            </a:lvl4pPr>
            <a:lvl5pPr marL="1028632" indent="0" algn="ctr">
              <a:buNone/>
              <a:defRPr sz="900"/>
            </a:lvl5pPr>
            <a:lvl6pPr marL="1285789" indent="0" algn="ctr">
              <a:buNone/>
              <a:defRPr sz="900"/>
            </a:lvl6pPr>
            <a:lvl7pPr marL="1542948" indent="0" algn="ctr">
              <a:buNone/>
              <a:defRPr sz="900"/>
            </a:lvl7pPr>
            <a:lvl8pPr marL="1800105" indent="0" algn="ctr">
              <a:buNone/>
              <a:defRPr sz="900"/>
            </a:lvl8pPr>
            <a:lvl9pPr marL="2057263" indent="0" algn="ctr">
              <a:buNone/>
              <a:defRPr sz="900"/>
            </a:lvl9pPr>
          </a:lstStyle>
          <a:p>
            <a:r>
              <a:rPr lang="en-GB" noProof="0" dirty="0"/>
              <a:t>Subtitle and/or name of speaker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58A2E0-8A63-2249-89B5-C60ED3ED77B9}"/>
              </a:ext>
            </a:extLst>
          </p:cNvPr>
          <p:cNvSpPr/>
          <p:nvPr userDrawn="1"/>
        </p:nvSpPr>
        <p:spPr>
          <a:xfrm>
            <a:off x="0" y="808675"/>
            <a:ext cx="603000" cy="803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 defTabSz="685800"/>
            <a:endParaRPr lang="en-GB" sz="507">
              <a:solidFill>
                <a:srgbClr val="FFFFFF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22CB80-7A90-0547-92AF-12750012BA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" y="908160"/>
            <a:ext cx="603000" cy="1553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488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Day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3A0C97-7C26-A04B-B69A-B31E879D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" y="1063507"/>
            <a:ext cx="603000" cy="22216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DA81C1-B4EC-E848-8ABA-B10E92BC8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285675"/>
            <a:ext cx="603000" cy="32687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488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101243" indent="0" algn="ctr">
              <a:buFontTx/>
              <a:buNone/>
              <a:defRPr/>
            </a:lvl2pPr>
            <a:lvl3pPr marL="202487" indent="0" algn="ctr">
              <a:buFontTx/>
              <a:buNone/>
              <a:defRPr/>
            </a:lvl3pPr>
            <a:lvl4pPr marL="303730" indent="0" algn="ctr">
              <a:buFontTx/>
              <a:buNone/>
              <a:defRPr/>
            </a:lvl4pPr>
            <a:lvl5pPr marL="404973" indent="0" algn="ctr">
              <a:buFontTx/>
              <a:buNone/>
              <a:defRPr/>
            </a:lvl5pPr>
          </a:lstStyle>
          <a:p>
            <a:pPr lvl="0"/>
            <a:r>
              <a:rPr lang="en-GB" noProof="0"/>
              <a:t>Month</a:t>
            </a:r>
            <a:br>
              <a:rPr lang="en-GB" noProof="0"/>
            </a:br>
            <a:r>
              <a:rPr lang="en-GB" noProof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3447236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123729" y="6624638"/>
            <a:ext cx="4968875" cy="233362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8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04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modelstijlen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2181334" y="6296754"/>
            <a:ext cx="4679950" cy="233362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667626" y="6319838"/>
            <a:ext cx="1019175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2929DEAF-9AA6-4BF5-8595-9CDACD6D1C35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 txBox="1">
            <a:spLocks/>
          </p:cNvSpPr>
          <p:nvPr userDrawn="1"/>
        </p:nvSpPr>
        <p:spPr>
          <a:xfrm>
            <a:off x="323528" y="6320342"/>
            <a:ext cx="1051466" cy="4195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5800"/>
            <a:fld id="{993221B0-C4CD-1546-9E62-A4249094014D}" type="slidenum">
              <a:rPr lang="en-GB" sz="1350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733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423B9674-CC65-475D-88C7-08E4FA3D5E3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9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BAA78-8B57-7A43-BF23-FA60C0770CE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9718-EC47-C24F-8186-5A326719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8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218" y="-9044"/>
            <a:ext cx="9142783" cy="6867045"/>
            <a:chOff x="1218" y="25643"/>
            <a:chExt cx="9142783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BBA844-5DCA-9F4B-B792-ACF962F90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" y="25643"/>
              <a:ext cx="9142783" cy="51435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E8A805-4A08-9F49-8318-77125BD44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9988" y="899861"/>
              <a:ext cx="7974013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100000"/>
                    </a:schemeClr>
                  </a:gs>
                  <a:gs pos="90000">
                    <a:schemeClr val="accent1">
                      <a:lumMod val="100000"/>
                    </a:schemeClr>
                  </a:gs>
                  <a:gs pos="100000">
                    <a:schemeClr val="accent1">
                      <a:alpha val="0"/>
                      <a:lumMod val="10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00213"/>
            <a:ext cx="80645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add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3"/>
          </p:nvPr>
        </p:nvSpPr>
        <p:spPr>
          <a:xfrm>
            <a:off x="1763688" y="6334919"/>
            <a:ext cx="4679950" cy="404969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 defTabSz="685800"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76250"/>
            <a:ext cx="80645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3528" y="6320342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350" b="1">
                <a:solidFill>
                  <a:schemeClr val="tx1"/>
                </a:solidFill>
              </a:defRPr>
            </a:lvl1pPr>
          </a:lstStyle>
          <a:p>
            <a:pPr defTabSz="685800"/>
            <a:fld id="{993221B0-C4CD-1546-9E62-A4249094014D}" type="slidenum">
              <a:rPr lang="en-GB" smtClean="0">
                <a:solidFill>
                  <a:srgbClr val="000000"/>
                </a:solidFill>
              </a:rPr>
              <a:pPr defTabSz="68580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7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5pPr>
      <a:lvl6pPr marL="342946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6pPr>
      <a:lvl7pPr marL="685892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7pPr>
      <a:lvl8pPr marL="1028837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8pPr>
      <a:lvl9pPr marL="1371783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9pPr>
    </p:titleStyle>
    <p:bodyStyle>
      <a:lvl1pPr marL="257210" indent="-25721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7287" indent="-214341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857365" indent="-171473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310" indent="-17147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1543256" indent="-171473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1886202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6pPr>
      <a:lvl7pPr marL="2229147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7pPr>
      <a:lvl8pPr marL="2572093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8pPr>
      <a:lvl9pPr marL="2915039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2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5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218" y="-9044"/>
            <a:ext cx="9142783" cy="6867045"/>
            <a:chOff x="1218" y="25643"/>
            <a:chExt cx="9142783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BBA844-5DCA-9F4B-B792-ACF962F90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8" y="25643"/>
              <a:ext cx="9142783" cy="51435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E8A805-4A08-9F49-8318-77125BD44A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9988" y="899861"/>
              <a:ext cx="7974013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100000"/>
                    </a:schemeClr>
                  </a:gs>
                  <a:gs pos="90000">
                    <a:schemeClr val="accent1">
                      <a:lumMod val="100000"/>
                    </a:schemeClr>
                  </a:gs>
                  <a:gs pos="100000">
                    <a:schemeClr val="accent1">
                      <a:alpha val="0"/>
                      <a:lumMod val="100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700213"/>
            <a:ext cx="80645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add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3"/>
          </p:nvPr>
        </p:nvSpPr>
        <p:spPr>
          <a:xfrm>
            <a:off x="1763688" y="6334919"/>
            <a:ext cx="4679950" cy="404969"/>
          </a:xfrm>
          <a:prstGeom prst="rect">
            <a:avLst/>
          </a:prstGeom>
        </p:spPr>
        <p:txBody>
          <a:bodyPr/>
          <a:lstStyle>
            <a:lvl1pPr algn="ctr">
              <a:defRPr sz="675">
                <a:latin typeface="Arial" charset="0"/>
              </a:defRPr>
            </a:lvl1pPr>
          </a:lstStyle>
          <a:p>
            <a:pPr defTabSz="685800">
              <a:defRPr/>
            </a:pPr>
            <a:r>
              <a:rPr lang="en-US">
                <a:solidFill>
                  <a:srgbClr val="000000"/>
                </a:solidFill>
              </a:rPr>
              <a:t>ICT for Logistics: Requirement Management Information and  Data (L02-B)</a:t>
            </a: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476250"/>
            <a:ext cx="80645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36085-4539-9342-8D37-26A7E300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3528" y="6320342"/>
            <a:ext cx="1051466" cy="419546"/>
          </a:xfrm>
          <a:prstGeom prst="rect">
            <a:avLst/>
          </a:prstGeom>
        </p:spPr>
        <p:txBody>
          <a:bodyPr/>
          <a:lstStyle>
            <a:lvl1pPr algn="l">
              <a:defRPr sz="1350" b="1">
                <a:solidFill>
                  <a:schemeClr val="tx1"/>
                </a:solidFill>
              </a:defRPr>
            </a:lvl1pPr>
          </a:lstStyle>
          <a:p>
            <a:pPr defTabSz="685800"/>
            <a:fld id="{993221B0-C4CD-1546-9E62-A4249094014D}" type="slidenum">
              <a:rPr lang="en-GB" smtClean="0">
                <a:solidFill>
                  <a:srgbClr val="000000"/>
                </a:solidFill>
              </a:rPr>
              <a:pPr defTabSz="685800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5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5pPr>
      <a:lvl6pPr marL="342946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6pPr>
      <a:lvl7pPr marL="685892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7pPr>
      <a:lvl8pPr marL="1028837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8pPr>
      <a:lvl9pPr marL="1371783" algn="ctr" rtl="0" fontAlgn="base">
        <a:spcBef>
          <a:spcPct val="0"/>
        </a:spcBef>
        <a:spcAft>
          <a:spcPct val="0"/>
        </a:spcAft>
        <a:defRPr sz="2401">
          <a:solidFill>
            <a:schemeClr val="bg1"/>
          </a:solidFill>
          <a:latin typeface="Arial" charset="0"/>
        </a:defRPr>
      </a:lvl9pPr>
    </p:titleStyle>
    <p:bodyStyle>
      <a:lvl1pPr marL="257210" indent="-25721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57287" indent="-214341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857365" indent="-171473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310" indent="-171473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1543256" indent="-171473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1886202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6pPr>
      <a:lvl7pPr marL="2229147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7pPr>
      <a:lvl8pPr marL="2572093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8pPr>
      <a:lvl9pPr marL="2915039" indent="-171473" algn="l" rtl="0" fontAlgn="base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2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5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" y="0"/>
            <a:ext cx="9124800" cy="6846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5A2AF-A4FC-5149-8D30-1E2868D31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0" y="0"/>
            <a:ext cx="9124800" cy="6846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A5EE73-CF40-A243-AEE5-2690282EABA1}"/>
              </a:ext>
            </a:extLst>
          </p:cNvPr>
          <p:cNvSpPr txBox="1"/>
          <p:nvPr/>
        </p:nvSpPr>
        <p:spPr>
          <a:xfrm>
            <a:off x="0" y="5877062"/>
            <a:ext cx="9134400" cy="646331"/>
          </a:xfrm>
          <a:prstGeom prst="rect">
            <a:avLst/>
          </a:prstGeom>
          <a:solidFill>
            <a:srgbClr val="3499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PROJS 30001.1: PROJECT PLANNING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9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8438921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Chapter 3: Methodology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and Non-Functional Requirements of the System: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34999B"/>
                </a:solidFill>
                <a:latin typeface="Calibri" panose="020F0502020204030204"/>
              </a:rPr>
              <a:t>Functional-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suitable UI should be included</a:t>
            </a:r>
            <a:endParaRPr lang="en-US" b="1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Login and logout should be possible</a:t>
            </a:r>
            <a:endParaRPr lang="en-US" sz="1800" b="1" dirty="0">
              <a:solidFill>
                <a:srgbClr val="34999B"/>
              </a:solidFill>
              <a:effectLst/>
              <a:latin typeface="Calibri" panose="020F0502020204030204"/>
              <a:ea typeface="Calibri" panose="020F0502020204030204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Should be compatible with any windows version</a:t>
            </a:r>
            <a:endParaRPr lang="en-US" b="1" dirty="0">
              <a:solidFill>
                <a:srgbClr val="34999B"/>
              </a:solidFill>
              <a:latin typeface="Calibri" panose="020F0502020204030204"/>
              <a:ea typeface="Calibri" panose="020F0502020204030204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Non Functional: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How The System Performs A Certain Function</a:t>
            </a:r>
          </a:p>
          <a:p>
            <a:pPr>
              <a:defRPr/>
            </a:pPr>
            <a:r>
              <a:rPr lang="en-US" b="0" i="0" dirty="0">
                <a:solidFill>
                  <a:srgbClr val="454545"/>
                </a:solidFill>
                <a:effectLst/>
                <a:latin typeface="inherit"/>
              </a:rPr>
              <a:t>Usability</a:t>
            </a:r>
          </a:p>
          <a:p>
            <a:pPr>
              <a:defRPr/>
            </a:pPr>
            <a:r>
              <a:rPr lang="en-US" b="0" i="0" dirty="0">
                <a:solidFill>
                  <a:srgbClr val="454545"/>
                </a:solidFill>
                <a:effectLst/>
                <a:latin typeface="inherit"/>
              </a:rPr>
              <a:t>Security</a:t>
            </a:r>
          </a:p>
          <a:p>
            <a:pPr>
              <a:defRPr/>
            </a:pPr>
            <a:r>
              <a:rPr lang="en-US" b="0" i="0" dirty="0">
                <a:solidFill>
                  <a:srgbClr val="454545"/>
                </a:solidFill>
                <a:effectLst/>
                <a:latin typeface="inherit"/>
              </a:rPr>
              <a:t>Maintainability</a:t>
            </a:r>
          </a:p>
          <a:p>
            <a:pPr>
              <a:defRPr/>
            </a:pPr>
            <a:r>
              <a:rPr lang="en-US" b="0" i="0" dirty="0">
                <a:solidFill>
                  <a:srgbClr val="454545"/>
                </a:solidFill>
                <a:effectLst/>
                <a:latin typeface="inherit"/>
              </a:rPr>
              <a:t>Scalability</a:t>
            </a:r>
          </a:p>
          <a:p>
            <a:pPr>
              <a:defRPr/>
            </a:pPr>
            <a:endParaRPr lang="en-US" b="0" i="0" dirty="0">
              <a:solidFill>
                <a:srgbClr val="454545"/>
              </a:solidFill>
              <a:effectLst/>
              <a:latin typeface="inherit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98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9144000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Diagrams: Context, DFD: Level 0 1 2, Use Case, Flowchart, ERD, etc.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Context: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25E622-FCDA-4E19-A79A-4BA75511C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4" y="3026636"/>
            <a:ext cx="5410466" cy="2029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6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9144000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Diagrams: Context, DFD: Level 1 , Use Case, Flowchart, ERD, etc.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DFD Level 1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8871331-474E-4234-91B5-A8E3EBE76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32" y="3211032"/>
            <a:ext cx="5943600" cy="2130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7949" y="184484"/>
            <a:ext cx="9144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Diagrams: Context, DFD: Level 1 , Use Case, Flowchart, ERD, etc.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Use Case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F2FBE3-D940-4043-82F5-F9D0BB579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35" y="2578910"/>
            <a:ext cx="5943600" cy="4130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24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7949" y="184484"/>
            <a:ext cx="9144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Diagrams: Context, DFD: Level 1 , Use Case, Flowchart, ERD, etc.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Flowchart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B74FA1C-1FC4-4A6E-8EBA-420FFC5A2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89" y="2594345"/>
            <a:ext cx="5935980" cy="3889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14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7949" y="184484"/>
            <a:ext cx="9144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Diagrams: Context, DFD: Level 1 , Use Case, Flowchart, ERD, etc.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ERD: 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, plaque, scoreboard, screenshot&#10;&#10;Description automatically generated">
            <a:extLst>
              <a:ext uri="{FF2B5EF4-FFF2-40B4-BE49-F238E27FC236}">
                <a16:creationId xmlns:a16="http://schemas.microsoft.com/office/drawing/2014/main" id="{2EDED30A-F4C5-410E-B1A9-BC27B4EE2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97" y="2849420"/>
            <a:ext cx="5935980" cy="3589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85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7949" y="184484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Sample of project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Registration: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C1F901-7905-4AB8-9F77-D9C56EEF3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112" y="2392769"/>
            <a:ext cx="5943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7949" y="184484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 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Sample of project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Login: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DE01E7-7F23-4080-B04A-E8ED49DD3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10" y="2628369"/>
            <a:ext cx="594360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5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175" y="16628"/>
            <a:ext cx="5840236" cy="9591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34999B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3535"/>
            <a:ext cx="7886700" cy="491342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5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43275"/>
            <a:ext cx="3157538" cy="857250"/>
          </a:xfrm>
          <a:prstGeom prst="rect">
            <a:avLst/>
          </a:prstGeom>
          <a:solidFill>
            <a:srgbClr val="34999B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762" y="3479512"/>
            <a:ext cx="2386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3376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8438921" cy="622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4999B"/>
                </a:solidFill>
              </a:rPr>
              <a:t>Chapter 1: Introduction</a:t>
            </a: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2000" b="1" dirty="0">
                <a:solidFill>
                  <a:srgbClr val="34999B"/>
                </a:solidFill>
              </a:rPr>
              <a:t>Title of the Project: Construction management system for Abu </a:t>
            </a:r>
            <a:r>
              <a:rPr lang="en-US" sz="2000" b="1" dirty="0" err="1">
                <a:solidFill>
                  <a:srgbClr val="34999B"/>
                </a:solidFill>
              </a:rPr>
              <a:t>Abeer</a:t>
            </a:r>
            <a:r>
              <a:rPr lang="en-US" sz="2000" b="1" dirty="0">
                <a:solidFill>
                  <a:srgbClr val="34999B"/>
                </a:solidFill>
              </a:rPr>
              <a:t> al </a:t>
            </a:r>
            <a:r>
              <a:rPr lang="en-US" sz="2000" b="1" dirty="0" err="1">
                <a:solidFill>
                  <a:srgbClr val="34999B"/>
                </a:solidFill>
              </a:rPr>
              <a:t>Gawabry</a:t>
            </a:r>
            <a:r>
              <a:rPr lang="en-US" sz="2000" b="1" dirty="0">
                <a:solidFill>
                  <a:srgbClr val="34999B"/>
                </a:solidFill>
              </a:rPr>
              <a:t> trading using python and </a:t>
            </a:r>
            <a:r>
              <a:rPr lang="en-US" sz="2000" b="1" dirty="0" err="1">
                <a:solidFill>
                  <a:srgbClr val="34999B"/>
                </a:solidFill>
              </a:rPr>
              <a:t>django</a:t>
            </a:r>
            <a:endParaRPr lang="en-US" sz="2000" b="1" dirty="0">
              <a:solidFill>
                <a:srgbClr val="34999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4999B"/>
                </a:solidFill>
              </a:rPr>
              <a:t>Short Overview of the Project/Background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4999B"/>
                </a:solidFill>
              </a:rPr>
              <a:t>Founded in 2004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company specializes in the trading of construction materials such as plywood, products that are based on plywood,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4999B"/>
                </a:solidFill>
              </a:rPr>
              <a:t>Scope:</a:t>
            </a:r>
            <a:r>
              <a:rPr lang="en-US" b="1" dirty="0">
                <a:solidFill>
                  <a:srgbClr val="3499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 workflow simpler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This will benefit the Manager, employees as well as the customers who choose to use the system.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objective of this project is to deliver an inventory management system that is efficient.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34999B"/>
              </a:solidFill>
            </a:endParaRP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344590" y="0"/>
            <a:ext cx="8438921" cy="707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2000" b="1" dirty="0">
                <a:solidFill>
                  <a:srgbClr val="34999B"/>
                </a:solidFill>
              </a:rPr>
              <a:t>AIM of the Project: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primary aim of the project will be designing and developing a construction material management system for, and organization called Abu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Abeer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Gawabry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trading.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4999B"/>
                </a:solidFill>
              </a:rPr>
              <a:t>Objectives: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better user interface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Signup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function for staff and customers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Forgot password function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Reset password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Create, update,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 (CRUD) function for employees and manager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Supply system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 system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Billing system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Viewing employee and customer details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 functions etc.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rgbClr val="34999B"/>
              </a:solidFill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34999B"/>
                </a:solidFill>
              </a:rPr>
              <a:t>Stakeholders: Internal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Shareholder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External-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Supplier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Middle East College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 interest groups such as competitors, community groups and pressure groups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Internet service providers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34999B"/>
                </a:solidFill>
              </a:rPr>
              <a:t>Reasons for Project Choice: Project is challenging and helps learn new programming language and help in problem solving</a:t>
            </a: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3200" b="1" dirty="0">
              <a:solidFill>
                <a:srgbClr val="349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4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843892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Chapter 2: Literature Review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Feasibility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of Similar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Work/Applications: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Silver Inventory system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Zoho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Cin7, Brightpearl</a:t>
            </a: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Feasibility: Technical, Operational, Economic, etc. of the project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noProof="0" dirty="0" err="1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</a:t>
            </a:r>
            <a:r>
              <a:rPr lang="en-US" sz="1400" b="1" dirty="0" err="1">
                <a:solidFill>
                  <a:srgbClr val="34999B"/>
                </a:solidFill>
                <a:latin typeface="Calibri" panose="020F0502020204030204"/>
              </a:rPr>
              <a:t>chnical</a:t>
            </a:r>
            <a:r>
              <a:rPr lang="en-US" sz="1400" b="1" dirty="0">
                <a:solidFill>
                  <a:srgbClr val="34999B"/>
                </a:solidFill>
                <a:latin typeface="Calibri" panose="020F0502020204030204"/>
              </a:rPr>
              <a:t>- uses free tools to make such as VSCode, Bootstrap, python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Operational-  Easy to use and user friendly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4999B"/>
                </a:solidFill>
                <a:latin typeface="Calibri" panose="020F0502020204030204"/>
              </a:rPr>
              <a:t>Economic- Free to use and will prove beneficial</a:t>
            </a:r>
            <a:endParaRPr kumimoji="0" lang="en-US" sz="1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44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949" y="4643930"/>
            <a:ext cx="9144000" cy="2029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1786A-7F15-2644-88D5-EBBB84602B87}"/>
              </a:ext>
            </a:extLst>
          </p:cNvPr>
          <p:cNvSpPr txBox="1"/>
          <p:nvPr/>
        </p:nvSpPr>
        <p:spPr>
          <a:xfrm>
            <a:off x="-7949" y="144379"/>
            <a:ext cx="8438921" cy="843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499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Chapter 3: Methodology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Comparison of the Methodology: </a:t>
            </a:r>
            <a:r>
              <a:rPr lang="en-US" sz="1200" b="1" dirty="0">
                <a:solidFill>
                  <a:srgbClr val="34999B"/>
                </a:solidFill>
              </a:rPr>
              <a:t>Waterfall(Linear), Spiral(iterative),DSDM(agile)</a:t>
            </a:r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1400" b="1" dirty="0">
                <a:solidFill>
                  <a:srgbClr val="34999B"/>
                </a:solidFill>
              </a:rPr>
              <a:t>Waterfall, spiral- No user feedback, No predictability, Customer priority is high water fall doesn’t work well for big projects</a:t>
            </a:r>
          </a:p>
          <a:p>
            <a:r>
              <a:rPr lang="en-US" sz="3200" b="1" dirty="0">
                <a:solidFill>
                  <a:srgbClr val="34999B"/>
                </a:solidFill>
              </a:rPr>
              <a:t>Selected Methodology: DSMD Was chosen</a:t>
            </a:r>
          </a:p>
          <a:p>
            <a:r>
              <a:rPr lang="en-US" sz="1600" b="1" dirty="0">
                <a:solidFill>
                  <a:srgbClr val="34999B"/>
                </a:solidFill>
              </a:rPr>
              <a:t>Satisfies customers and stakeholders, Works well for big projects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r>
              <a:rPr lang="en-US" sz="3200" b="1" dirty="0">
                <a:solidFill>
                  <a:srgbClr val="34999B"/>
                </a:solidFill>
              </a:rPr>
              <a:t>Data Collection: Survey and interview</a:t>
            </a: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endParaRPr lang="en-US" sz="3200" b="1" dirty="0">
              <a:solidFill>
                <a:srgbClr val="34999B"/>
              </a:solidFill>
            </a:endParaRPr>
          </a:p>
          <a:p>
            <a:pPr algn="ctr"/>
            <a:endParaRPr lang="en-US" sz="4400" b="1" dirty="0">
              <a:solidFill>
                <a:srgbClr val="34999B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baseline="0" dirty="0">
              <a:solidFill>
                <a:srgbClr val="34999B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4999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30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D71C-8824-4814-8D69-C40AA893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3311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4D6CC-32FA-424C-B00C-9BD01DCBE4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Q1) Gender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F50A4-3228-4569-93AC-D2D919B04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Q2)experience with inventory management systems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6BEE9B1-80A2-4FEE-B691-E000B59F1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499803"/>
              </p:ext>
            </p:extLst>
          </p:nvPr>
        </p:nvGraphicFramePr>
        <p:xfrm>
          <a:off x="796112" y="2264735"/>
          <a:ext cx="3019647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2468BF5-3B4B-47EA-9013-70B1566B7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5369442" y="2522220"/>
          <a:ext cx="2286000" cy="2315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604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A88A-7D9C-45B4-858E-B7A03A58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63944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5FA8-D89C-45B4-8809-05C1A8ED1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5022" y="1825625"/>
            <a:ext cx="3886200" cy="4351338"/>
          </a:xfrm>
        </p:spPr>
        <p:txBody>
          <a:bodyPr/>
          <a:lstStyle/>
          <a:p>
            <a:r>
              <a:rPr lang="en-US" dirty="0"/>
              <a:t>Q3) Rate the current system</a:t>
            </a:r>
          </a:p>
          <a:p>
            <a:r>
              <a:rPr lang="en-US" dirty="0"/>
              <a:t>1-vsatisfied,5-Unsatisfactory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E25F9-F376-4EAD-A4F6-20A9F53DC8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Q4) Security concerns of the current system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5B89A6-5E26-43EC-BD4F-B8F64784AD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156544"/>
              </p:ext>
            </p:extLst>
          </p:nvPr>
        </p:nvGraphicFramePr>
        <p:xfrm>
          <a:off x="628650" y="3203258"/>
          <a:ext cx="3238944" cy="328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BF3C960-7B89-4127-830C-801AFE8981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9156860"/>
              </p:ext>
            </p:extLst>
          </p:nvPr>
        </p:nvGraphicFramePr>
        <p:xfrm>
          <a:off x="861237" y="3508744"/>
          <a:ext cx="3101385" cy="1520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BFC14C9-97AA-4CA0-8A24-37C21641D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079968"/>
              </p:ext>
            </p:extLst>
          </p:nvPr>
        </p:nvGraphicFramePr>
        <p:xfrm>
          <a:off x="4752752" y="2775098"/>
          <a:ext cx="3347261" cy="1819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919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71E8-B7B8-4055-916E-A70FD824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9B99-3DEF-48F4-9FE7-D4244ABED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Q5 Facing difficulty in using the system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F98C4-A99D-470B-BE3C-6D695CEF4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Q6) Do you want a better system?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5046129-0E6F-4363-ADF3-37331B79A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059999"/>
              </p:ext>
            </p:extLst>
          </p:nvPr>
        </p:nvGraphicFramePr>
        <p:xfrm>
          <a:off x="1020725" y="2767917"/>
          <a:ext cx="2686050" cy="2466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0668E03-FCA0-4555-B703-2C5C9C9C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70" y="2668454"/>
            <a:ext cx="3621715" cy="309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C1FD-A2E0-4B87-8E51-DC89597B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32046"/>
          </a:xfrm>
        </p:spPr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7A27-08A5-4EB8-9485-B8C7E291E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7473359" cy="4351338"/>
          </a:xfrm>
        </p:spPr>
        <p:txBody>
          <a:bodyPr/>
          <a:lstStyle/>
          <a:p>
            <a:r>
              <a:rPr lang="en-US" dirty="0"/>
              <a:t>Q7) Difficulty in using the system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B78FD7F-CDFB-4632-82E5-14844AF091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711582"/>
              </p:ext>
            </p:extLst>
          </p:nvPr>
        </p:nvGraphicFramePr>
        <p:xfrm>
          <a:off x="1828800" y="2179674"/>
          <a:ext cx="5486400" cy="284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615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C_MCO_TEM_006_01_MEC Presentation template(A)" id="{70560F29-6F58-F541-AD87-793C57642E5B}" vid="{7696F3DE-CBC5-2C4E-84F9-461DD1DCE668}"/>
    </a:ext>
  </a:extLst>
</a:theme>
</file>

<file path=ppt/theme/theme2.xml><?xml version="1.0" encoding="utf-8"?>
<a:theme xmlns:a="http://schemas.openxmlformats.org/drawingml/2006/main" name="NHTV NL 2009">
  <a:themeElements>
    <a:clrScheme name="NHTV ASLM NL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HTV ASLM NL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t" anchorCtr="0"/>
      <a:lstStyle>
        <a:defPPr algn="ctr">
          <a:defRPr sz="2000" b="1" 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HTV ASLM NL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HTV NL 2009">
  <a:themeElements>
    <a:clrScheme name="NHTV ASLM NL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HTV ASLM NL 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t" anchorCtr="0"/>
      <a:lstStyle>
        <a:defPPr algn="ctr">
          <a:defRPr sz="2000" b="1" 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HTV ASLM NL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HTV ASLM NL 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HTV ASLM NL 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e5489f0-a172-48dd-92a9-982a40d7e717">X64UTDFZ3HWP-274-1587</_dlc_DocId>
    <_dlc_DocIdUrl xmlns="8e5489f0-a172-48dd-92a9-982a40d7e717">
      <Url>https://cms.mec.edu.om/admin/QA/_layouts/DocIdRedir.aspx?ID=X64UTDFZ3HWP-274-1587</Url>
      <Description>X64UTDFZ3HWP-274-1587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181BF32855D24D9165D5918355C206" ma:contentTypeVersion="0" ma:contentTypeDescription="Create a new document." ma:contentTypeScope="" ma:versionID="d2879634614b130f9cacbc04e6cbbb5f">
  <xsd:schema xmlns:xsd="http://www.w3.org/2001/XMLSchema" xmlns:xs="http://www.w3.org/2001/XMLSchema" xmlns:p="http://schemas.microsoft.com/office/2006/metadata/properties" xmlns:ns2="8e5489f0-a172-48dd-92a9-982a40d7e717" targetNamespace="http://schemas.microsoft.com/office/2006/metadata/properties" ma:root="true" ma:fieldsID="a0de760e7aa0ec0d96ba567ae98b6774" ns2:_="">
    <xsd:import namespace="8e5489f0-a172-48dd-92a9-982a40d7e71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489f0-a172-48dd-92a9-982a40d7e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6450F0-F356-4FFA-9E7B-A879852C493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5489f0-a172-48dd-92a9-982a40d7e717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9367C9-DB13-4757-B2DA-E11133FD3D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489f0-a172-48dd-92a9-982a40d7e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A50BD2-65F8-44E8-9CF6-67C7C4EBF21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F7FD6EC-5995-43AF-9F14-75D618B300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17312</TotalTime>
  <Words>740</Words>
  <Application>Microsoft Office PowerPoint</Application>
  <PresentationFormat>On-screen Show (4:3)</PresentationFormat>
  <Paragraphs>197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inherit</vt:lpstr>
      <vt:lpstr>Open Sans</vt:lpstr>
      <vt:lpstr>Symbol</vt:lpstr>
      <vt:lpstr>Times New Roman</vt:lpstr>
      <vt:lpstr>Office Theme</vt:lpstr>
      <vt:lpstr>NHTV NL 2009</vt:lpstr>
      <vt:lpstr>1_NHTV NL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 Results</vt:lpstr>
      <vt:lpstr>Survey Results</vt:lpstr>
      <vt:lpstr>Survey results</vt:lpstr>
      <vt:lpstr>Survey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Ahmed Halawa</dc:creator>
  <cp:lastModifiedBy>IMMANUEL SAM SUHIRTHARAJ</cp:lastModifiedBy>
  <cp:revision>1069</cp:revision>
  <cp:lastPrinted>2017-08-02T04:28:47Z</cp:lastPrinted>
  <dcterms:created xsi:type="dcterms:W3CDTF">2016-12-04T07:23:56Z</dcterms:created>
  <dcterms:modified xsi:type="dcterms:W3CDTF">2022-01-12T07:34:39Z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0x010100F6181BF32855D24D9165D5918355C206</vt:lpwstr>
  </property>
  <property fmtid="{D5CDD505-2E9C-101B-9397-08002B2CF9AE}" pid="3" name="_dlc_DocIdItemGuid">
    <vt:lpwstr>94130d87-1120-4fee-9f36-6bbc581a3e0b</vt:lpwstr>
  </property>
</Properties>
</file>